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78" r:id="rId3"/>
    <p:sldId id="321" r:id="rId4"/>
    <p:sldId id="356" r:id="rId5"/>
    <p:sldId id="357" r:id="rId6"/>
    <p:sldId id="359" r:id="rId7"/>
    <p:sldId id="358" r:id="rId8"/>
    <p:sldId id="360" r:id="rId9"/>
    <p:sldId id="313" r:id="rId10"/>
    <p:sldId id="370" r:id="rId11"/>
    <p:sldId id="373" r:id="rId12"/>
    <p:sldId id="374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9" r:id="rId21"/>
    <p:sldId id="375" r:id="rId22"/>
    <p:sldId id="331" r:id="rId23"/>
    <p:sldId id="332" r:id="rId24"/>
    <p:sldId id="333" r:id="rId25"/>
    <p:sldId id="334" r:id="rId26"/>
    <p:sldId id="335" r:id="rId27"/>
    <p:sldId id="376" r:id="rId28"/>
    <p:sldId id="377" r:id="rId29"/>
    <p:sldId id="273" r:id="rId30"/>
    <p:sldId id="378" r:id="rId31"/>
    <p:sldId id="379" r:id="rId32"/>
    <p:sldId id="380" r:id="rId33"/>
    <p:sldId id="381" r:id="rId34"/>
    <p:sldId id="284" r:id="rId35"/>
    <p:sldId id="382" r:id="rId36"/>
    <p:sldId id="383" r:id="rId37"/>
    <p:sldId id="295" r:id="rId38"/>
    <p:sldId id="296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84" r:id="rId48"/>
    <p:sldId id="386" r:id="rId49"/>
    <p:sldId id="385" r:id="rId50"/>
    <p:sldId id="3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8"/>
    <p:restoredTop sz="94620"/>
  </p:normalViewPr>
  <p:slideViewPr>
    <p:cSldViewPr snapToGrid="0" snapToObjects="1" showGuides="1">
      <p:cViewPr varScale="1">
        <p:scale>
          <a:sx n="98" d="100"/>
          <a:sy n="98" d="100"/>
        </p:scale>
        <p:origin x="40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Sheet1!$A$2:$A$3</c:f>
              <c:numCache>
                <c:formatCode>dd\-mmm</c:formatCode>
                <c:ptCount val="2"/>
                <c:pt idx="0">
                  <c:v>43026</c:v>
                </c:pt>
                <c:pt idx="1">
                  <c:v>43076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-30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F9-3541-8C1E-C9E240FFD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0700064"/>
        <c:axId val="1540702384"/>
      </c:lineChart>
      <c:dateAx>
        <c:axId val="1540700064"/>
        <c:scaling>
          <c:orientation val="minMax"/>
        </c:scaling>
        <c:delete val="0"/>
        <c:axPos val="b"/>
        <c:numFmt formatCode="mmmm\ d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1540702384"/>
        <c:crosses val="autoZero"/>
        <c:auto val="1"/>
        <c:lblOffset val="100"/>
        <c:baseTimeUnit val="months"/>
      </c:dateAx>
      <c:valAx>
        <c:axId val="154070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dirty="0"/>
                  <a:t>ºC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154070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1" i="0">
          <a:latin typeface="Roboto Condensed" panose="02000000000000000000" pitchFamily="2" charset="0"/>
          <a:ea typeface="Roboto Condensed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ana" pitchFamily="2" charset="-78"/>
              </a:defRPr>
            </a:pPr>
            <a:r>
              <a:rPr lang="en-US" sz="3600" b="1" i="0">
                <a:latin typeface="Roboto" panose="02000000000000000000" pitchFamily="2" charset="0"/>
                <a:ea typeface="Roboto" panose="02000000000000000000" pitchFamily="2" charset="0"/>
                <a:cs typeface="Sana" pitchFamily="2" charset="-78"/>
              </a:rPr>
              <a:t>Napoleon’s Grande Armée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ana" pitchFamily="2" charset="-78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AB-CA46-8BC0-2F323BE40D2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AB-CA46-8BC0-2F323BE40D29}"/>
              </c:ext>
            </c:extLst>
          </c:dPt>
          <c:cat>
            <c:strRef>
              <c:f>Sheet1!$A$2:$A$3</c:f>
              <c:strCache>
                <c:ptCount val="2"/>
                <c:pt idx="0">
                  <c:v>Died</c:v>
                </c:pt>
                <c:pt idx="1">
                  <c:v>Survived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422000</c:v>
                </c:pt>
                <c:pt idx="1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AB-CA46-8BC0-2F323BE40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 i="0">
          <a:latin typeface="Roboto Condensed" panose="02000000000000000000" pitchFamily="2" charset="0"/>
          <a:ea typeface="Roboto Condensed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3CFF2-8481-F64E-BB35-683174E1F86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AF9C3-6898-734B-B094-6E43BB775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0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weatherchannel</a:t>
            </a:r>
            <a:r>
              <a:rPr lang="en-US" dirty="0"/>
              <a:t>/status/1040305773664980993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9FB-647F-5B42-BB71-6678A7C72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16A60-E973-DA44-AA69-0835EDAA0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83C-DB08-9348-8491-8FA4465A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206A-82C5-3F42-ABB3-4076B520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57B5-D232-984F-A9D0-AC3A5CF2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665F-3384-7A45-9951-0790F77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B5DE1-6311-4643-9C87-E5487B64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B0C2-547A-BE40-884F-A36EA698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5410-786E-3947-8C5F-822A8DA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CDF5-CA6D-624D-AE0F-2E946AC7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1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E679C-D989-0F44-B0A9-6C1C84DD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2184A-5D98-5044-AF5B-A368B6E7E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E300-C64C-404D-B31A-DD02C3B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10F7-07F8-9145-88F8-4EFDF4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CDD6-96E2-1B47-AB47-FCA0BD3F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5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BC6-9FB0-AD44-B8A4-E41C1088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24832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CB0D-1F9A-9842-83A4-2C4C0917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115C-655E-2542-AEC6-E216122E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8217-00F3-9A42-9F49-A3EA991F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CA51-12CE-8044-A567-6E3E907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9CE-0379-1341-9CBB-CEB13F09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FFDD-BAB5-5F4F-9F50-9FDF32E0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B167-299A-9D46-AE80-2B9C6699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7FC7-61ED-4B44-9800-9CE620F5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BC99-BDAA-4241-B072-55FA33A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12F2-5A6C-074C-897F-DB0535B8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D40F-ABC7-CF4F-B6DB-BEF51758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94A7-9423-2749-ACF2-2975782A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D6FF-1C3D-8044-A4B3-A1298EE7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A9E8F-D343-7C4B-AD83-0F9A710D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D94DC-0B04-3846-A3B3-E97E7C3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463-E4D1-2845-B03C-1AEBAD4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0ECC8-19D0-7246-9491-9BFA58A0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4CF99-BBFB-D74C-859B-32BFD916D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75A12-FB6D-974E-8592-D62ECE69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9445D-9A21-8040-9A39-AEF1BAA40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967B4-66A8-C242-978E-B400333B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88E44-0F95-F143-95A4-60C62F02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78237-AC9E-4F4F-8DE7-579833E4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64C1-D2C4-8B47-86B3-6EE0BEE5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905925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4DE19-C222-2644-9E14-F7EA9155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EDF1-97E4-9B46-998C-2EA686A5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07792-E6B8-9E4C-BAB7-7152072A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D06CB-330E-1948-B926-37B62CAC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EA2E1-690E-6645-9B3D-5E4D82BB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2284-6B2B-E94B-8263-2914264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4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D656-6F15-EA40-B8EB-427F3E0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D54-971D-AA4E-ABC6-0255C393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1F86-F6B5-CF48-8B76-147355882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C1D1-C9CA-3C43-8042-8B7E8132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A70AF-B059-6F49-AF45-53BBD83D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31AD0-700C-1442-92D3-6D6BBF32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58B-11B1-F747-8C3F-025C252F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A4110-BB27-0344-9EB7-EFB1C1305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F373-2CBE-9248-87C6-BF9503ED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1CB9-8661-284C-80C9-A275EDC9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6D28-9903-7D4A-8EE6-66C799BC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43A36-A8D0-F444-953E-55D31ECD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14009-04AB-3C47-A02A-650482AD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FF39-AF91-E047-9BFA-1F8709008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40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i="0" kern="1200" spc="500" baseline="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136" userDrawn="1">
          <p15:clr>
            <a:srgbClr val="F26B43"/>
          </p15:clr>
        </p15:guide>
        <p15:guide id="4" pos="2544" userDrawn="1">
          <p15:clr>
            <a:srgbClr val="F26B43"/>
          </p15:clr>
        </p15:guide>
        <p15:guide id="5" pos="5760" userDrawn="1">
          <p15:clr>
            <a:srgbClr val="F26B43"/>
          </p15:clr>
        </p15:guide>
        <p15:guide id="6" pos="1920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96" userDrawn="1">
          <p15:clr>
            <a:srgbClr val="F26B43"/>
          </p15:clr>
        </p15:guide>
        <p15:guide id="9" orient="horz" pos="4224" userDrawn="1">
          <p15:clr>
            <a:srgbClr val="F26B43"/>
          </p15:clr>
        </p15:guide>
        <p15:guide id="10" pos="3936" userDrawn="1">
          <p15:clr>
            <a:srgbClr val="F26B43"/>
          </p15:clr>
        </p15:guide>
        <p15:guide id="11" pos="3744" userDrawn="1">
          <p15:clr>
            <a:srgbClr val="F26B43"/>
          </p15:clr>
        </p15:guide>
        <p15:guide id="12" pos="5236" userDrawn="1">
          <p15:clr>
            <a:srgbClr val="F26B43"/>
          </p15:clr>
        </p15:guide>
        <p15:guide id="13" pos="5040" userDrawn="1">
          <p15:clr>
            <a:srgbClr val="F26B43"/>
          </p15:clr>
        </p15:guide>
        <p15:guide id="14" pos="2640" userDrawn="1">
          <p15:clr>
            <a:srgbClr val="F26B43"/>
          </p15:clr>
        </p15:guide>
        <p15:guide id="15" pos="2448" userDrawn="1">
          <p15:clr>
            <a:srgbClr val="F26B43"/>
          </p15:clr>
        </p15:guide>
        <p15:guide id="16" pos="2020" userDrawn="1">
          <p15:clr>
            <a:srgbClr val="F26B43"/>
          </p15:clr>
        </p15:guide>
        <p15:guide id="17" pos="1800" userDrawn="1">
          <p15:clr>
            <a:srgbClr val="F26B43"/>
          </p15:clr>
        </p15:guide>
        <p15:guide id="18" pos="5860" userDrawn="1">
          <p15:clr>
            <a:srgbClr val="F26B43"/>
          </p15:clr>
        </p15:guide>
        <p15:guide id="19" pos="5664" userDrawn="1">
          <p15:clr>
            <a:srgbClr val="F26B43"/>
          </p15:clr>
        </p15:guide>
        <p15:guide id="20" pos="196" userDrawn="1">
          <p15:clr>
            <a:srgbClr val="F26B43"/>
          </p15:clr>
        </p15:guide>
        <p15:guide id="21" pos="7584" userDrawn="1">
          <p15:clr>
            <a:srgbClr val="F26B43"/>
          </p15:clr>
        </p15:guide>
        <p15:guide id="22" orient="horz" pos="936" userDrawn="1">
          <p15:clr>
            <a:srgbClr val="F26B43"/>
          </p15:clr>
        </p15:guide>
        <p15:guide id="2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EEE-AB9E-2E49-AE24-AE9A5D2C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7200" spc="1000" dirty="0"/>
              <a:t>INTRO TO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4D54C-096E-8148-9C48-547F29D6E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Andrew Heiss, PhD</a:t>
            </a:r>
          </a:p>
          <a:p>
            <a:r>
              <a:rPr lang="en-US" dirty="0"/>
              <a:t>Brigham Young University</a:t>
            </a:r>
          </a:p>
          <a:p>
            <a:r>
              <a:rPr lang="en-US" dirty="0"/>
              <a:t>September 19, 2018</a:t>
            </a:r>
          </a:p>
          <a:p>
            <a:r>
              <a:rPr lang="en-US" dirty="0"/>
              <a:t>@</a:t>
            </a:r>
            <a:r>
              <a:rPr lang="en-US" dirty="0" err="1"/>
              <a:t>andrewheiss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55386-9888-0744-8B86-BDAD01868E9E}"/>
              </a:ext>
            </a:extLst>
          </p:cNvPr>
          <p:cNvSpPr/>
          <p:nvPr/>
        </p:nvSpPr>
        <p:spPr>
          <a:xfrm>
            <a:off x="0" y="5349874"/>
            <a:ext cx="12192000" cy="150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0CCEE-3A09-F340-BB42-6F662B25F4F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B49B33-DD8B-414D-8FFA-C7FC749D8746}"/>
              </a:ext>
            </a:extLst>
          </p:cNvPr>
          <p:cNvSpPr/>
          <p:nvPr/>
        </p:nvSpPr>
        <p:spPr>
          <a:xfrm>
            <a:off x="3474128" y="6196539"/>
            <a:ext cx="5243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talks.andrewheiss.com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uvu-dataviz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29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9E68-EB53-354A-8DCF-831455C6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&gt; RAW TABLES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CF817E-4896-764B-B8C6-B7EFD256B28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F661242-46D3-D046-9330-1FE1A0AAA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707969"/>
            <a:ext cx="3575050" cy="4739179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accent3"/>
            </a:solidFill>
            <a:miter lim="800000"/>
          </a:ln>
          <a:effectLst/>
        </p:spPr>
      </p:pic>
      <p:pic>
        <p:nvPicPr>
          <p:cNvPr id="5" name="Picture 2" descr="https://stats.andrewheiss.com/ngo-crackdowns-philanthropy-pilot/03_additional-analysis_files/figure-html/models-coefs-plot-amount-1.png">
            <a:extLst>
              <a:ext uri="{FF2B5EF4-FFF2-40B4-BE49-F238E27FC236}">
                <a16:creationId xmlns:a16="http://schemas.microsoft.com/office/drawing/2014/main" id="{CE6612E6-076F-0848-AF20-376BDAFE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514" y="1708431"/>
            <a:ext cx="7582686" cy="4739179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accent3"/>
            </a:solidFill>
            <a:miter lim="800000"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1635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9E68-EB53-354A-8DCF-831455C6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&gt; RAW TABLES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CF817E-4896-764B-B8C6-B7EFD256B28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E6CAE1-CCF3-C845-8074-F9F34920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752600"/>
            <a:ext cx="10490200" cy="335280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01662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9E68-EB53-354A-8DCF-831455C6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&gt; RAW TABLES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CF817E-4896-764B-B8C6-B7EFD256B28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stats.andrewheiss.com/frames-personalities/03_diffs-in-means_files/figure-html/show-differences-1.png">
            <a:extLst>
              <a:ext uri="{FF2B5EF4-FFF2-40B4-BE49-F238E27FC236}">
                <a16:creationId xmlns:a16="http://schemas.microsoft.com/office/drawing/2014/main" id="{9CCFF3BA-7AC1-6147-898E-9CE6CDECF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34" y="1485900"/>
            <a:ext cx="9881931" cy="5231610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7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95E1-E69A-3D4B-A04E-172C1389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16588"/>
            <a:ext cx="10515600" cy="6552745"/>
          </a:xfrm>
        </p:spPr>
        <p:txBody>
          <a:bodyPr>
            <a:normAutofit/>
          </a:bodyPr>
          <a:lstStyle/>
          <a:p>
            <a:r>
              <a:rPr lang="en-US" sz="6600" dirty="0"/>
              <a:t>🚨</a:t>
            </a:r>
            <a:br>
              <a:rPr lang="en-US" sz="6600" dirty="0"/>
            </a:br>
            <a:r>
              <a:rPr lang="en-US" sz="6600" dirty="0"/>
              <a:t>THIS IS DIFFICULT</a:t>
            </a:r>
            <a:br>
              <a:rPr lang="en-US" sz="6600" dirty="0"/>
            </a:br>
            <a:r>
              <a:rPr lang="en-US" sz="6600" b="0" dirty="0"/>
              <a:t>🚨</a:t>
            </a:r>
            <a:endParaRPr lang="en-US" sz="6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43F6A-25C3-4646-BE4F-B0831DB870F9}"/>
              </a:ext>
            </a:extLst>
          </p:cNvPr>
          <p:cNvSpPr txBox="1"/>
          <p:nvPr/>
        </p:nvSpPr>
        <p:spPr>
          <a:xfrm>
            <a:off x="311150" y="5936158"/>
            <a:ext cx="3832507" cy="76944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Incompetence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3D5E2-50EC-364C-AB49-8EB0210A9FC6}"/>
              </a:ext>
            </a:extLst>
          </p:cNvPr>
          <p:cNvSpPr txBox="1"/>
          <p:nvPr/>
        </p:nvSpPr>
        <p:spPr>
          <a:xfrm>
            <a:off x="4991488" y="5936159"/>
            <a:ext cx="2209024" cy="76944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Deceit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3EC0D-7D95-BA4E-98D9-3EF7C440AFE4}"/>
              </a:ext>
            </a:extLst>
          </p:cNvPr>
          <p:cNvSpPr txBox="1"/>
          <p:nvPr/>
        </p:nvSpPr>
        <p:spPr>
          <a:xfrm>
            <a:off x="8081433" y="5936157"/>
            <a:ext cx="3832507" cy="76944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00644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8D329C2-06C4-3E42-84D3-2329D298C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59" y="0"/>
            <a:ext cx="9268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90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2ED025-345B-3F4F-8D65-8A14A5AD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16" y="0"/>
            <a:ext cx="68961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8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9ADCF-90CD-944B-B43C-2C3E589E2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0"/>
            <a:ext cx="6794500" cy="68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80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E29BF2A1-3CAA-4A4F-AE92-327CAED72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2"/>
          <a:stretch/>
        </p:blipFill>
        <p:spPr>
          <a:xfrm>
            <a:off x="3399005" y="0"/>
            <a:ext cx="5592595" cy="67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D492B-3170-6148-BFAA-24260D52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37" y="0"/>
            <a:ext cx="840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0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67CC2-962B-194B-8E89-B7EA0258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95" y="0"/>
            <a:ext cx="11838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1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FE8B-F6A8-3142-A3DF-EC94DD0C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7CDB6E-AE65-4E4B-94AD-33164BBE2155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62C3C2F-239D-3447-B50A-933B061F3251}"/>
              </a:ext>
            </a:extLst>
          </p:cNvPr>
          <p:cNvSpPr/>
          <p:nvPr/>
        </p:nvSpPr>
        <p:spPr>
          <a:xfrm>
            <a:off x="3456542" y="2002519"/>
            <a:ext cx="527891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Why visualize data?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5E3C51-C6B7-4F4E-93DD-64CE85FF7A30}"/>
              </a:ext>
            </a:extLst>
          </p:cNvPr>
          <p:cNvSpPr/>
          <p:nvPr/>
        </p:nvSpPr>
        <p:spPr>
          <a:xfrm>
            <a:off x="2960914" y="2977879"/>
            <a:ext cx="6270172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Types of visualizations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9748C3-AACA-B44F-943F-280BA381FADC}"/>
              </a:ext>
            </a:extLst>
          </p:cNvPr>
          <p:cNvSpPr/>
          <p:nvPr/>
        </p:nvSpPr>
        <p:spPr>
          <a:xfrm>
            <a:off x="2960913" y="3953239"/>
            <a:ext cx="6270172" cy="76944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Aesthetics and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8AED3B-0C2B-B340-A9D4-26F59244271E}"/>
              </a:ext>
            </a:extLst>
          </p:cNvPr>
          <p:cNvSpPr/>
          <p:nvPr/>
        </p:nvSpPr>
        <p:spPr>
          <a:xfrm>
            <a:off x="3245922" y="4928599"/>
            <a:ext cx="5700156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How do I do all this?</a:t>
            </a:r>
          </a:p>
        </p:txBody>
      </p:sp>
    </p:spTree>
    <p:extLst>
      <p:ext uri="{BB962C8B-B14F-4D97-AF65-F5344CB8AC3E}">
        <p14:creationId xmlns:p14="http://schemas.microsoft.com/office/powerpoint/2010/main" val="23110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orence storm surge">
            <a:hlinkClick r:id="" action="ppaction://media"/>
            <a:extLst>
              <a:ext uri="{FF2B5EF4-FFF2-40B4-BE49-F238E27FC236}">
                <a16:creationId xmlns:a16="http://schemas.microsoft.com/office/drawing/2014/main" id="{53A3966E-B74E-194D-BF1A-7DE9ED73F6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2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95E1-E69A-3D4B-A04E-172C1389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255"/>
            <a:ext cx="12192000" cy="6552745"/>
          </a:xfrm>
        </p:spPr>
        <p:txBody>
          <a:bodyPr>
            <a:normAutofit/>
          </a:bodyPr>
          <a:lstStyle/>
          <a:p>
            <a:r>
              <a:rPr lang="en-US" sz="6600" dirty="0"/>
              <a:t>WHAT MAKES A GOOD VISUALIZATION?</a:t>
            </a:r>
          </a:p>
        </p:txBody>
      </p:sp>
    </p:spTree>
    <p:extLst>
      <p:ext uri="{BB962C8B-B14F-4D97-AF65-F5344CB8AC3E}">
        <p14:creationId xmlns:p14="http://schemas.microsoft.com/office/powerpoint/2010/main" val="2039617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napoleon's retreat from moscow">
            <a:extLst>
              <a:ext uri="{FF2B5EF4-FFF2-40B4-BE49-F238E27FC236}">
                <a16:creationId xmlns:a16="http://schemas.microsoft.com/office/drawing/2014/main" id="{88C297F2-071C-274A-9954-3CA43D2DD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4" b="514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849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153C-7E49-6548-AE10-3EE2D0B7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WAR OF 1812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BFFE25-BCFF-FF4D-9213-E9453966633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AD3CF5-B404-EB42-BE7C-56FD562A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66" y="1485900"/>
            <a:ext cx="9355667" cy="52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0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153C-7E49-6548-AE10-3EE2D0B7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WAR OF 1812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BFFE25-BCFF-FF4D-9213-E9453966633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02C0FF3-42FB-464D-8433-17FD2E74416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52600" y="1790850"/>
          <a:ext cx="8686800" cy="4255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70614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153C-7E49-6548-AE10-3EE2D0B7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WAR OF 1812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BFFE25-BCFF-FF4D-9213-E9453966633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4C8F2E2-E590-0D4A-8D80-27DFB44427E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235200" y="1485900"/>
          <a:ext cx="8043333" cy="5372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9413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2D6980-EE63-7D44-ACDD-3D6AB423C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853"/>
            <a:ext cx="12192000" cy="581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3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9B3F-BC1B-2B4F-B4A0-1892E8AD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546"/>
            <a:ext cx="10515600" cy="905925"/>
          </a:xfrm>
        </p:spPr>
        <p:txBody>
          <a:bodyPr>
            <a:normAutofit fontScale="90000"/>
          </a:bodyPr>
          <a:lstStyle/>
          <a:p>
            <a:r>
              <a:rPr lang="en-US" dirty="0"/>
              <a:t>CHARACTERISTICS OF GRAPHICAL EXCELLENCE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25C2173-39EB-6E4E-8D86-3FFFFFF84710}"/>
              </a:ext>
            </a:extLst>
          </p:cNvPr>
          <p:cNvCxnSpPr/>
          <p:nvPr/>
        </p:nvCxnSpPr>
        <p:spPr>
          <a:xfrm>
            <a:off x="4177937" y="1485900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300BCBF-051F-5F40-B6AC-9324426D9F01}"/>
              </a:ext>
            </a:extLst>
          </p:cNvPr>
          <p:cNvSpPr/>
          <p:nvPr/>
        </p:nvSpPr>
        <p:spPr>
          <a:xfrm>
            <a:off x="2326318" y="1769330"/>
            <a:ext cx="7539363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1. “... the well-designed presentation of interesting data—a matter of substance, statistics, and design.”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4F681A-07ED-C646-8DFB-AB4D60A7132A}"/>
              </a:ext>
            </a:extLst>
          </p:cNvPr>
          <p:cNvSpPr/>
          <p:nvPr/>
        </p:nvSpPr>
        <p:spPr>
          <a:xfrm>
            <a:off x="3336971" y="2749482"/>
            <a:ext cx="551805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2. Complex ideas communicated with clarity, precision, and efficiency.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D3C55B-6C53-B641-A1E8-FD1E0D23488F}"/>
              </a:ext>
            </a:extLst>
          </p:cNvPr>
          <p:cNvSpPr/>
          <p:nvPr/>
        </p:nvSpPr>
        <p:spPr>
          <a:xfrm>
            <a:off x="1204699" y="3729634"/>
            <a:ext cx="9611347" cy="1754326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3. That which gives the viewer the greatest number of ideas in the shortest time with the least ink in the smallest space.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8C369-BCB8-D943-9ED4-E4A4C3C5764E}"/>
              </a:ext>
            </a:extLst>
          </p:cNvPr>
          <p:cNvSpPr/>
          <p:nvPr/>
        </p:nvSpPr>
        <p:spPr>
          <a:xfrm>
            <a:off x="3930528" y="5633115"/>
            <a:ext cx="433094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4. Nearly always multivariate.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2FE4C-2584-E840-BB28-0FFD96DECEF0}"/>
              </a:ext>
            </a:extLst>
          </p:cNvPr>
          <p:cNvSpPr/>
          <p:nvPr/>
        </p:nvSpPr>
        <p:spPr>
          <a:xfrm>
            <a:off x="2992065" y="6243935"/>
            <a:ext cx="6207868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5. Requires telling the truth about the data.</a:t>
            </a:r>
          </a:p>
        </p:txBody>
      </p:sp>
    </p:spTree>
    <p:extLst>
      <p:ext uri="{BB962C8B-B14F-4D97-AF65-F5344CB8AC3E}">
        <p14:creationId xmlns:p14="http://schemas.microsoft.com/office/powerpoint/2010/main" val="312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3DB7-A07A-CA4F-9C3C-BB7DE646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181"/>
            <a:ext cx="12192000" cy="905925"/>
          </a:xfrm>
        </p:spPr>
        <p:txBody>
          <a:bodyPr>
            <a:normAutofit fontScale="90000"/>
          </a:bodyPr>
          <a:lstStyle/>
          <a:p>
            <a:r>
              <a:rPr lang="en-US" dirty="0"/>
              <a:t>MOST IDEAS, SHORTEST TIME, LEAST INK, SMALLEST SPACE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4DFBA-6C4C-F84B-84F4-EEF50472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67" y="2487652"/>
            <a:ext cx="9319340" cy="188269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66C2569-FFF4-304F-942A-84843246DDCD}"/>
              </a:ext>
            </a:extLst>
          </p:cNvPr>
          <p:cNvCxnSpPr/>
          <p:nvPr/>
        </p:nvCxnSpPr>
        <p:spPr>
          <a:xfrm>
            <a:off x="4177937" y="1485900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74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83223"/>
            <a:ext cx="10515600" cy="2091553"/>
          </a:xfrm>
        </p:spPr>
        <p:txBody>
          <a:bodyPr/>
          <a:lstStyle/>
          <a:p>
            <a:r>
              <a:rPr lang="en-US" dirty="0"/>
              <a:t>TYPES OF VISUALIZATIONS</a:t>
            </a:r>
            <a:endParaRPr lang="en-US" spc="1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77CD8-76C1-9843-BCBE-7D1C221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30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br>
              <a:rPr lang="en-US" dirty="0"/>
            </a:br>
            <a:r>
              <a:rPr lang="en-US" dirty="0"/>
              <a:t>VISUALIZE DATA?</a:t>
            </a:r>
            <a:endParaRPr lang="en-US" spc="1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77CD8-76C1-9843-BCBE-7D1C221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98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2010F-77A2-F54D-831B-5B7C68C0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GENERAL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B3A6E1-C681-C846-9C64-E41FD8656EE3}"/>
              </a:ext>
            </a:extLst>
          </p:cNvPr>
          <p:cNvSpPr/>
          <p:nvPr/>
        </p:nvSpPr>
        <p:spPr>
          <a:xfrm>
            <a:off x="985873" y="1867406"/>
            <a:ext cx="4124254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Exploratory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F8B8CB-CAE7-D54E-BEF3-185EBAA91284}"/>
              </a:ext>
            </a:extLst>
          </p:cNvPr>
          <p:cNvSpPr/>
          <p:nvPr/>
        </p:nvSpPr>
        <p:spPr>
          <a:xfrm>
            <a:off x="444046" y="3015478"/>
            <a:ext cx="5207907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Academic-</a:t>
            </a:r>
            <a:r>
              <a:rPr lang="en-US" sz="3200" b="1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ish</a:t>
            </a:r>
            <a:endParaRPr lang="en-US" sz="3200" b="1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32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Quick scatterplots, histograms, other charts to help understand your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2A9C2F-A9BF-F549-9E2B-EA2B85ABCA40}"/>
              </a:ext>
            </a:extLst>
          </p:cNvPr>
          <p:cNvSpPr/>
          <p:nvPr/>
        </p:nvSpPr>
        <p:spPr>
          <a:xfrm>
            <a:off x="7081873" y="1854478"/>
            <a:ext cx="4124254" cy="923330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Explanatory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629C5-165A-6B46-A000-908A92E31A7E}"/>
              </a:ext>
            </a:extLst>
          </p:cNvPr>
          <p:cNvSpPr/>
          <p:nvPr/>
        </p:nvSpPr>
        <p:spPr>
          <a:xfrm>
            <a:off x="6400800" y="3050111"/>
            <a:ext cx="5486400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Publishable</a:t>
            </a:r>
          </a:p>
          <a:p>
            <a:pPr algn="ctr"/>
            <a:r>
              <a:rPr lang="en-US" sz="32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Consumable by the general public; Vox, NYT, Washington Post, FiveThirtyEight, etc.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5D4B05-DE5F-7E42-A9E8-327F2CB262C2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0E7ADE-D172-824F-8AD1-7BC020F7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4"/>
            <a:ext cx="12192000" cy="905925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D61088-FF9E-4546-BA84-898360C307B4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57B809F-6604-5843-AD22-E9D68622AAC0}"/>
              </a:ext>
            </a:extLst>
          </p:cNvPr>
          <p:cNvSpPr/>
          <p:nvPr/>
        </p:nvSpPr>
        <p:spPr>
          <a:xfrm>
            <a:off x="1413875" y="1489867"/>
            <a:ext cx="936468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Find analytical insight in data </a:t>
            </a:r>
            <a:r>
              <a:rPr lang="en-US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(even causal inference 😱)</a:t>
            </a:r>
            <a:endParaRPr lang="en-US" sz="4000" dirty="0">
              <a:solidFill>
                <a:schemeClr val="accent4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39805-4D5B-DF4B-9DB8-F54F15FD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609435"/>
            <a:ext cx="4716160" cy="2813844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4"/>
            </a:solidFill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02D62-8FCA-8045-AC56-31586757C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26" y="3317818"/>
            <a:ext cx="4551652" cy="2752703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4"/>
            </a:solidFill>
            <a:miter lim="800000"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43885-21EB-CB43-8229-402878E83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585" y="2609435"/>
            <a:ext cx="4940581" cy="2959333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4"/>
            </a:solidFill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B3A737-52C6-5D48-A322-98FF87321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577" y="3210519"/>
            <a:ext cx="4850123" cy="2956984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4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3616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D10515-471E-474E-A971-CEE44A2B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4"/>
            <a:ext cx="12192000" cy="905925"/>
          </a:xfrm>
        </p:spPr>
        <p:txBody>
          <a:bodyPr>
            <a:normAutofit/>
          </a:bodyPr>
          <a:lstStyle/>
          <a:p>
            <a:r>
              <a:rPr lang="en-US" dirty="0"/>
              <a:t>EXPLANATORY DATA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A44F10-6362-814B-9B03-F6C6B0AAA3E7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DF0806D-2040-AD41-943F-2705984013B3}"/>
              </a:ext>
            </a:extLst>
          </p:cNvPr>
          <p:cNvSpPr/>
          <p:nvPr/>
        </p:nvSpPr>
        <p:spPr>
          <a:xfrm>
            <a:off x="615950" y="1485900"/>
            <a:ext cx="357505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Annotate and tell a 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C9E68-20D1-FC44-81FB-48B18341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28" y="1485900"/>
            <a:ext cx="5970479" cy="5219700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8055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FC54-A581-394A-A506-EACBEE9C5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4"/>
            <a:ext cx="12192000" cy="905925"/>
          </a:xfrm>
        </p:spPr>
        <p:txBody>
          <a:bodyPr>
            <a:normAutofit/>
          </a:bodyPr>
          <a:lstStyle/>
          <a:p>
            <a:r>
              <a:rPr lang="en-US" dirty="0"/>
              <a:t>WHICH CHART TYPE DO I USE?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55248D-067B-3E47-A86C-A9E2A8F416EB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180F6A0-5DC2-1045-856B-2F7FB847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85900"/>
            <a:ext cx="7912944" cy="4488873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4"/>
            </a:solidFill>
            <a:miter lim="800000"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80A70-A800-4C4D-9D32-ED86599A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03" y="1960669"/>
            <a:ext cx="7660797" cy="4239239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4"/>
            </a:solidFill>
            <a:miter lim="800000"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C73537-CA9A-A047-A1D5-5BD14D0D8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859" y="2872871"/>
            <a:ext cx="10022341" cy="3624911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accent4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71946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97425"/>
            <a:ext cx="10515600" cy="2852737"/>
          </a:xfrm>
        </p:spPr>
        <p:txBody>
          <a:bodyPr/>
          <a:lstStyle/>
          <a:p>
            <a:r>
              <a:rPr lang="en-US" dirty="0"/>
              <a:t>AESTHETICS </a:t>
            </a:r>
            <a:br>
              <a:rPr lang="en-US" dirty="0"/>
            </a:br>
            <a:r>
              <a:rPr lang="en-US" dirty="0"/>
              <a:t>AND DESIGN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2A1F-DE7F-7645-8A23-953DB605D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787116-6F7B-D848-A09A-FBB14031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4"/>
            <a:ext cx="12192000" cy="905925"/>
          </a:xfrm>
        </p:spPr>
        <p:txBody>
          <a:bodyPr>
            <a:normAutofit fontScale="90000"/>
          </a:bodyPr>
          <a:lstStyle/>
          <a:p>
            <a:r>
              <a:rPr lang="en-US" dirty="0"/>
              <a:t>FOUR CORE DESIGN PRINCIPLES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D96FDC-C036-B34B-BB8B-0AE3BA79B820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mage result for The Non-Designer's Design Book (4th Edition)">
            <a:extLst>
              <a:ext uri="{FF2B5EF4-FFF2-40B4-BE49-F238E27FC236}">
                <a16:creationId xmlns:a16="http://schemas.microsoft.com/office/drawing/2014/main" id="{3857060D-FAAB-9F47-A722-35AD5ABE5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74" y="1295400"/>
            <a:ext cx="3647826" cy="520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70908F-29B0-F84D-876C-8CE9A2F95E80}"/>
              </a:ext>
            </a:extLst>
          </p:cNvPr>
          <p:cNvSpPr txBox="1"/>
          <p:nvPr/>
        </p:nvSpPr>
        <p:spPr>
          <a:xfrm>
            <a:off x="4955236" y="2152925"/>
            <a:ext cx="320905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Contrast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B87F0-2A79-274E-A674-BCDAA2A43D2D}"/>
              </a:ext>
            </a:extLst>
          </p:cNvPr>
          <p:cNvSpPr txBox="1"/>
          <p:nvPr/>
        </p:nvSpPr>
        <p:spPr>
          <a:xfrm>
            <a:off x="8438109" y="2152925"/>
            <a:ext cx="3209052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Repetition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045A1-A897-B64D-9B2F-002418934362}"/>
              </a:ext>
            </a:extLst>
          </p:cNvPr>
          <p:cNvSpPr txBox="1"/>
          <p:nvPr/>
        </p:nvSpPr>
        <p:spPr>
          <a:xfrm>
            <a:off x="4955236" y="3442185"/>
            <a:ext cx="320905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Alignment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94364-1C3D-0B4F-94A8-E15CC48101C1}"/>
              </a:ext>
            </a:extLst>
          </p:cNvPr>
          <p:cNvSpPr txBox="1"/>
          <p:nvPr/>
        </p:nvSpPr>
        <p:spPr>
          <a:xfrm>
            <a:off x="8438109" y="3427372"/>
            <a:ext cx="320905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22878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994E-DF3F-BA42-8B0C-E1C47D82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CFB13-25C8-7B4F-9E93-A8F027F9C260}"/>
              </a:ext>
            </a:extLst>
          </p:cNvPr>
          <p:cNvSpPr txBox="1"/>
          <p:nvPr/>
        </p:nvSpPr>
        <p:spPr>
          <a:xfrm>
            <a:off x="3828047" y="4688149"/>
            <a:ext cx="4535905" cy="76944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prstClr val="white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Condensed" charset="0"/>
              </a:rPr>
              <a:t>Don’t be a wimp.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96A3F-11FB-1144-9036-B3477CF6DAB3}"/>
              </a:ext>
            </a:extLst>
          </p:cNvPr>
          <p:cNvSpPr txBox="1"/>
          <p:nvPr/>
        </p:nvSpPr>
        <p:spPr>
          <a:xfrm>
            <a:off x="2147470" y="2095426"/>
            <a:ext cx="7913103" cy="212365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“If two items are not exactly </a:t>
            </a:r>
            <a:b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</a:br>
            <a: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the same, make them different. </a:t>
            </a:r>
            <a:b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</a:br>
            <a:r>
              <a:rPr lang="en-US" sz="44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Really different.</a:t>
            </a:r>
            <a: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364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A0BB-15B5-B445-98DF-4901FB05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TYPOGRAPHIC CONTRAST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04376-825D-0C4F-9F01-975C1B4A4A93}"/>
              </a:ext>
            </a:extLst>
          </p:cNvPr>
          <p:cNvSpPr txBox="1"/>
          <p:nvPr/>
        </p:nvSpPr>
        <p:spPr>
          <a:xfrm>
            <a:off x="2213812" y="1920957"/>
            <a:ext cx="2608100" cy="58477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Serif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DCDBA-17F6-8F41-AD4F-9B6F36477735}"/>
              </a:ext>
            </a:extLst>
          </p:cNvPr>
          <p:cNvSpPr txBox="1"/>
          <p:nvPr/>
        </p:nvSpPr>
        <p:spPr>
          <a:xfrm>
            <a:off x="2213812" y="2658133"/>
            <a:ext cx="2608100" cy="58477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Sans Serif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6E069-C87E-1640-B0D5-323A3A74D81D}"/>
              </a:ext>
            </a:extLst>
          </p:cNvPr>
          <p:cNvSpPr txBox="1"/>
          <p:nvPr/>
        </p:nvSpPr>
        <p:spPr>
          <a:xfrm>
            <a:off x="2213811" y="3428778"/>
            <a:ext cx="2608100" cy="58477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Slab Serif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57223-1AF9-7149-9377-F8131CB2E02E}"/>
              </a:ext>
            </a:extLst>
          </p:cNvPr>
          <p:cNvSpPr txBox="1"/>
          <p:nvPr/>
        </p:nvSpPr>
        <p:spPr>
          <a:xfrm>
            <a:off x="2213812" y="4234703"/>
            <a:ext cx="2608100" cy="58477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Script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91B04-A9B2-8B4E-A164-2D5F14F0803C}"/>
              </a:ext>
            </a:extLst>
          </p:cNvPr>
          <p:cNvSpPr txBox="1"/>
          <p:nvPr/>
        </p:nvSpPr>
        <p:spPr>
          <a:xfrm>
            <a:off x="2213812" y="5008512"/>
            <a:ext cx="2608100" cy="584776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Decorative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8C059-B12D-B94B-9646-8EBCB21B30B8}"/>
              </a:ext>
            </a:extLst>
          </p:cNvPr>
          <p:cNvSpPr txBox="1"/>
          <p:nvPr/>
        </p:nvSpPr>
        <p:spPr>
          <a:xfrm>
            <a:off x="4974312" y="1920957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chemeClr val="accent5"/>
                </a:solidFill>
                <a:latin typeface="Garamond"/>
                <a:cs typeface="Garamond"/>
              </a:rPr>
              <a:t>Lorem</a:t>
            </a:r>
            <a:r>
              <a:rPr lang="en-US" sz="3200" b="1" dirty="0">
                <a:solidFill>
                  <a:schemeClr val="accent5"/>
                </a:solidFill>
                <a:latin typeface="Garamond"/>
                <a:cs typeface="Garamond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Garamond"/>
                <a:cs typeface="Garamond"/>
              </a:rPr>
              <a:t>ipsum</a:t>
            </a:r>
            <a:r>
              <a:rPr lang="en-US" sz="3200" b="1" dirty="0">
                <a:solidFill>
                  <a:schemeClr val="accent5"/>
                </a:solidFill>
                <a:latin typeface="Garamond"/>
                <a:cs typeface="Garamond"/>
              </a:rPr>
              <a:t> dolor sit </a:t>
            </a:r>
            <a:r>
              <a:rPr lang="en-US" sz="3200" b="1" dirty="0" err="1">
                <a:solidFill>
                  <a:schemeClr val="accent5"/>
                </a:solidFill>
                <a:latin typeface="Garamond"/>
                <a:cs typeface="Garamond"/>
              </a:rPr>
              <a:t>amet</a:t>
            </a:r>
            <a:endParaRPr lang="en-US" sz="3200" b="1" dirty="0">
              <a:solidFill>
                <a:schemeClr val="accent5"/>
              </a:solidFill>
              <a:latin typeface="Garamond"/>
              <a:cs typeface="Garamon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8CD54-FF2A-8C42-A636-4683BD2C54FB}"/>
              </a:ext>
            </a:extLst>
          </p:cNvPr>
          <p:cNvSpPr txBox="1"/>
          <p:nvPr/>
        </p:nvSpPr>
        <p:spPr>
          <a:xfrm>
            <a:off x="4974313" y="2658133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chemeClr val="accent5"/>
                </a:solidFill>
                <a:latin typeface="Source Sans Pro Light"/>
                <a:cs typeface="Source Sans Pro Light"/>
              </a:rPr>
              <a:t>Lorem</a:t>
            </a:r>
            <a:r>
              <a:rPr lang="en-US" sz="3200" b="1" dirty="0">
                <a:solidFill>
                  <a:schemeClr val="accent5"/>
                </a:solidFill>
                <a:latin typeface="Source Sans Pro Light"/>
                <a:cs typeface="Source Sans Pro Light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Source Sans Pro Light"/>
                <a:cs typeface="Source Sans Pro Light"/>
              </a:rPr>
              <a:t>ipsum</a:t>
            </a:r>
            <a:r>
              <a:rPr lang="en-US" sz="3200" b="1" dirty="0">
                <a:solidFill>
                  <a:schemeClr val="accent5"/>
                </a:solidFill>
                <a:latin typeface="Source Sans Pro Light"/>
                <a:cs typeface="Source Sans Pro Light"/>
              </a:rPr>
              <a:t> dolor sit </a:t>
            </a:r>
            <a:r>
              <a:rPr lang="en-US" sz="3200" b="1" dirty="0" err="1">
                <a:solidFill>
                  <a:schemeClr val="accent5"/>
                </a:solidFill>
                <a:latin typeface="Source Sans Pro Light"/>
                <a:cs typeface="Source Sans Pro Light"/>
              </a:rPr>
              <a:t>amet</a:t>
            </a:r>
            <a:endParaRPr lang="en-US" sz="3200" b="1" dirty="0">
              <a:solidFill>
                <a:schemeClr val="accent5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F9F6A-7600-B347-898A-DD7B6A27EAC2}"/>
              </a:ext>
            </a:extLst>
          </p:cNvPr>
          <p:cNvSpPr txBox="1"/>
          <p:nvPr/>
        </p:nvSpPr>
        <p:spPr>
          <a:xfrm>
            <a:off x="4974312" y="3477724"/>
            <a:ext cx="546909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2800" b="1" dirty="0" err="1">
                <a:solidFill>
                  <a:schemeClr val="accent5"/>
                </a:solidFill>
                <a:latin typeface="Rockwell"/>
                <a:cs typeface="Rockwell"/>
              </a:rPr>
              <a:t>Lorem</a:t>
            </a:r>
            <a:r>
              <a:rPr lang="en-US" sz="2800" b="1" dirty="0">
                <a:solidFill>
                  <a:schemeClr val="accent5"/>
                </a:solidFill>
                <a:latin typeface="Rockwell"/>
                <a:cs typeface="Rockwell"/>
              </a:rPr>
              <a:t> </a:t>
            </a:r>
            <a:r>
              <a:rPr lang="en-US" sz="2800" b="1" dirty="0" err="1">
                <a:solidFill>
                  <a:schemeClr val="accent5"/>
                </a:solidFill>
                <a:latin typeface="Rockwell"/>
                <a:cs typeface="Rockwell"/>
              </a:rPr>
              <a:t>ipsum</a:t>
            </a:r>
            <a:r>
              <a:rPr lang="en-US" sz="2800" b="1" dirty="0">
                <a:solidFill>
                  <a:schemeClr val="accent5"/>
                </a:solidFill>
                <a:latin typeface="Rockwell"/>
                <a:cs typeface="Rockwell"/>
              </a:rPr>
              <a:t> dolor sit </a:t>
            </a:r>
            <a:r>
              <a:rPr lang="en-US" sz="2800" b="1" dirty="0" err="1">
                <a:solidFill>
                  <a:schemeClr val="accent5"/>
                </a:solidFill>
                <a:latin typeface="Rockwell"/>
                <a:cs typeface="Rockwell"/>
              </a:rPr>
              <a:t>amet</a:t>
            </a:r>
            <a:endParaRPr lang="en-US" sz="2800" b="1" dirty="0">
              <a:solidFill>
                <a:schemeClr val="accent5"/>
              </a:solidFill>
              <a:latin typeface="Rockwell"/>
              <a:cs typeface="Rockwel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BAF4C-E9C3-0B43-B213-3FC058381EB7}"/>
              </a:ext>
            </a:extLst>
          </p:cNvPr>
          <p:cNvSpPr txBox="1"/>
          <p:nvPr/>
        </p:nvSpPr>
        <p:spPr>
          <a:xfrm>
            <a:off x="4974312" y="4123000"/>
            <a:ext cx="5469099" cy="11318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 err="1">
                <a:solidFill>
                  <a:schemeClr val="accent5"/>
                </a:solidFill>
                <a:latin typeface="Zapfino"/>
                <a:cs typeface="Zapfino"/>
              </a:rPr>
              <a:t>Lorem</a:t>
            </a:r>
            <a:r>
              <a:rPr lang="en-US" sz="2400" b="1" dirty="0">
                <a:solidFill>
                  <a:schemeClr val="accent5"/>
                </a:solidFill>
                <a:latin typeface="Zapfino"/>
                <a:cs typeface="Zapfino"/>
              </a:rPr>
              <a:t> </a:t>
            </a:r>
            <a:r>
              <a:rPr lang="en-US" sz="2400" b="1" dirty="0" err="1">
                <a:solidFill>
                  <a:schemeClr val="accent5"/>
                </a:solidFill>
                <a:latin typeface="Zapfino"/>
                <a:cs typeface="Zapfino"/>
              </a:rPr>
              <a:t>ipsum</a:t>
            </a:r>
            <a:r>
              <a:rPr lang="en-US" sz="2400" b="1" dirty="0">
                <a:solidFill>
                  <a:schemeClr val="accent5"/>
                </a:solidFill>
                <a:latin typeface="Zapfino"/>
                <a:cs typeface="Zapfino"/>
              </a:rPr>
              <a:t> dolor sit </a:t>
            </a:r>
            <a:r>
              <a:rPr lang="en-US" sz="2400" b="1" dirty="0" err="1">
                <a:solidFill>
                  <a:schemeClr val="accent5"/>
                </a:solidFill>
                <a:latin typeface="Zapfino"/>
                <a:cs typeface="Zapfino"/>
              </a:rPr>
              <a:t>amet</a:t>
            </a:r>
            <a:endParaRPr lang="en-US" sz="2400" b="1" dirty="0">
              <a:solidFill>
                <a:schemeClr val="accent5"/>
              </a:solidFill>
              <a:latin typeface="Zapfino"/>
              <a:cs typeface="Zapfi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30A57-CCAA-A743-A5FF-E4C56E0B8CCD}"/>
              </a:ext>
            </a:extLst>
          </p:cNvPr>
          <p:cNvSpPr txBox="1"/>
          <p:nvPr/>
        </p:nvSpPr>
        <p:spPr>
          <a:xfrm>
            <a:off x="4974313" y="4984090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chemeClr val="accent5"/>
                </a:solidFill>
                <a:latin typeface="Curlz MT"/>
                <a:cs typeface="Curlz MT"/>
              </a:rPr>
              <a:t>Lorem</a:t>
            </a:r>
            <a:r>
              <a:rPr lang="en-US" sz="3200" b="1" dirty="0">
                <a:solidFill>
                  <a:schemeClr val="accent5"/>
                </a:solidFill>
                <a:latin typeface="Curlz MT"/>
                <a:cs typeface="Curlz MT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Curlz MT"/>
                <a:cs typeface="Curlz MT"/>
              </a:rPr>
              <a:t>ipsum</a:t>
            </a:r>
            <a:r>
              <a:rPr lang="en-US" sz="3200" b="1" dirty="0">
                <a:solidFill>
                  <a:schemeClr val="accent5"/>
                </a:solidFill>
                <a:latin typeface="Curlz MT"/>
                <a:cs typeface="Curlz MT"/>
              </a:rPr>
              <a:t> dolor sit </a:t>
            </a:r>
            <a:r>
              <a:rPr lang="en-US" sz="3200" b="1" dirty="0" err="1">
                <a:solidFill>
                  <a:schemeClr val="accent5"/>
                </a:solidFill>
                <a:latin typeface="Curlz MT"/>
                <a:cs typeface="Curlz MT"/>
              </a:rPr>
              <a:t>amet</a:t>
            </a:r>
            <a:endParaRPr lang="en-US" sz="3200" b="1" dirty="0">
              <a:solidFill>
                <a:schemeClr val="accent5"/>
              </a:solidFill>
              <a:latin typeface="Curlz MT"/>
              <a:cs typeface="Curlz M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C3B92F-8FB6-F042-818F-D9D1DABCCC87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88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600B-A39F-DC4D-8B70-EE6D42DF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CONTRAST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CABE4A-4B8B-1E40-B368-41A2C58E0998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3-09-11 at 22.01.53 PM.png">
            <a:extLst>
              <a:ext uri="{FF2B5EF4-FFF2-40B4-BE49-F238E27FC236}">
                <a16:creationId xmlns:a16="http://schemas.microsoft.com/office/drawing/2014/main" id="{A4B7CB41-79AD-7748-B4CC-F05B1A2B3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7" y="1485900"/>
            <a:ext cx="2767353" cy="2475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FC695E-7606-F54A-AD04-6AF8B1F81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/>
          <a:stretch/>
        </p:blipFill>
        <p:spPr>
          <a:xfrm>
            <a:off x="3440271" y="1485900"/>
            <a:ext cx="3679989" cy="2475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42C298-1744-0A44-AE17-BAC4938AF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47" y="4122627"/>
            <a:ext cx="5148153" cy="2654877"/>
          </a:xfrm>
          <a:prstGeom prst="rect">
            <a:avLst/>
          </a:prstGeom>
        </p:spPr>
      </p:pic>
      <p:pic>
        <p:nvPicPr>
          <p:cNvPr id="11" name="Picture 6" descr="http://www.fabiocrameri.ch/resources/ScientificColourMaps_FabioCrameri.png">
            <a:extLst>
              <a:ext uri="{FF2B5EF4-FFF2-40B4-BE49-F238E27FC236}">
                <a16:creationId xmlns:a16="http://schemas.microsoft.com/office/drawing/2014/main" id="{5AF74B03-6CCA-F34B-9251-45DA99D9A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2" t="3101" r="8199" b="21865"/>
          <a:stretch/>
        </p:blipFill>
        <p:spPr bwMode="auto">
          <a:xfrm>
            <a:off x="7574087" y="1410377"/>
            <a:ext cx="4288960" cy="49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80361E-2BE7-4542-85C1-4118DC4BD3D7}"/>
              </a:ext>
            </a:extLst>
          </p:cNvPr>
          <p:cNvSpPr/>
          <p:nvPr/>
        </p:nvSpPr>
        <p:spPr>
          <a:xfrm>
            <a:off x="280647" y="3591716"/>
            <a:ext cx="301396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</a:t>
            </a:r>
            <a:r>
              <a:rPr lang="en-US" sz="2000" dirty="0" err="1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color.adobe.com</a:t>
            </a:r>
            <a:r>
              <a:rPr lang="en-US" sz="2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E38709-9E7A-974D-AC30-CE5946982474}"/>
              </a:ext>
            </a:extLst>
          </p:cNvPr>
          <p:cNvSpPr/>
          <p:nvPr/>
        </p:nvSpPr>
        <p:spPr>
          <a:xfrm>
            <a:off x="3440271" y="3591716"/>
            <a:ext cx="291137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http://colorbrewer2.org/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07160-B392-9449-AFD3-316851222475}"/>
              </a:ext>
            </a:extLst>
          </p:cNvPr>
          <p:cNvSpPr/>
          <p:nvPr/>
        </p:nvSpPr>
        <p:spPr>
          <a:xfrm>
            <a:off x="367626" y="6337979"/>
            <a:ext cx="84029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viridis</a:t>
            </a:r>
            <a:endParaRPr lang="en-US" sz="2000" dirty="0">
              <a:solidFill>
                <a:schemeClr val="accent5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A197DB-AC59-6047-A1D9-E4EA4F769BD0}"/>
              </a:ext>
            </a:extLst>
          </p:cNvPr>
          <p:cNvSpPr/>
          <p:nvPr/>
        </p:nvSpPr>
        <p:spPr>
          <a:xfrm>
            <a:off x="7656669" y="5855222"/>
            <a:ext cx="272222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Scientific </a:t>
            </a:r>
            <a:r>
              <a:rPr lang="en-US" sz="2000" dirty="0" err="1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Colour</a:t>
            </a:r>
            <a:r>
              <a:rPr lang="en-US" sz="2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-Maps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C49609-FCDE-5F49-A424-0F33D46C3240}"/>
              </a:ext>
            </a:extLst>
          </p:cNvPr>
          <p:cNvSpPr/>
          <p:nvPr/>
        </p:nvSpPr>
        <p:spPr>
          <a:xfrm>
            <a:off x="7656669" y="6337979"/>
            <a:ext cx="4382931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https://</a:t>
            </a:r>
            <a:r>
              <a:rPr lang="en-US" sz="2000" dirty="0" err="1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github.com</a:t>
            </a:r>
            <a:r>
              <a:rPr lang="en-US" sz="2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/thomasp85/</a:t>
            </a:r>
            <a:r>
              <a:rPr lang="en-US" sz="2000" dirty="0" err="1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scico</a:t>
            </a:r>
            <a:endParaRPr lang="en-US" sz="2000" dirty="0">
              <a:solidFill>
                <a:schemeClr val="accent5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4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D0AC-6CC9-9242-B648-41A39116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32307-BB8C-594E-B72A-C3A32950E2B9}"/>
              </a:ext>
            </a:extLst>
          </p:cNvPr>
          <p:cNvSpPr txBox="1"/>
          <p:nvPr/>
        </p:nvSpPr>
        <p:spPr>
          <a:xfrm>
            <a:off x="2834144" y="2095426"/>
            <a:ext cx="6539755" cy="212365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“Repeat some aspect </a:t>
            </a:r>
            <a:b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</a:br>
            <a: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of the design throughout </a:t>
            </a:r>
            <a:b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</a:br>
            <a: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the entire piece.”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ADABA7-3232-AD4D-952F-725CE147CD6E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02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F3D1E3-31D9-5C41-8F94-BD65FFAF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4"/>
            <a:ext cx="12192000" cy="905925"/>
          </a:xfrm>
        </p:spPr>
        <p:txBody>
          <a:bodyPr>
            <a:normAutofit/>
          </a:bodyPr>
          <a:lstStyle/>
          <a:p>
            <a:r>
              <a:rPr lang="en-US" dirty="0"/>
              <a:t>PROVING TRUTH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43CB3-1C0D-8743-B7C9-75B86F7AA7B8}"/>
              </a:ext>
            </a:extLst>
          </p:cNvPr>
          <p:cNvSpPr/>
          <p:nvPr/>
        </p:nvSpPr>
        <p:spPr>
          <a:xfrm>
            <a:off x="1583814" y="1635033"/>
            <a:ext cx="9024372" cy="193899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Theories are only stories until you have data.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E3DFBA-50C0-4044-98BA-75654B9EA9CD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37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pJ1">
            <a:extLst>
              <a:ext uri="{FF2B5EF4-FFF2-40B4-BE49-F238E27FC236}">
                <a16:creationId xmlns:a16="http://schemas.microsoft.com/office/drawing/2014/main" id="{779A3BED-F2C3-494A-8CA1-D57E9A8E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7" y="0"/>
            <a:ext cx="5875139" cy="68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RepJ3">
            <a:extLst>
              <a:ext uri="{FF2B5EF4-FFF2-40B4-BE49-F238E27FC236}">
                <a16:creationId xmlns:a16="http://schemas.microsoft.com/office/drawing/2014/main" id="{E270F0F1-F186-924B-B593-75CCD5F90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426" y="0"/>
            <a:ext cx="5877274" cy="68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3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6EE4-DB80-794A-8614-1479A3E7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C2D1F-2F45-BE43-B84E-5E4948DCBDC3}"/>
              </a:ext>
            </a:extLst>
          </p:cNvPr>
          <p:cNvSpPr txBox="1"/>
          <p:nvPr/>
        </p:nvSpPr>
        <p:spPr>
          <a:xfrm>
            <a:off x="2147469" y="2095426"/>
            <a:ext cx="7913104" cy="212365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“Every item should have a visual connection with something else on the page.”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0FA844-D561-0043-855F-7E95ABA1268C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721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9-11 at 22.23.22 PM.png">
            <a:extLst>
              <a:ext uri="{FF2B5EF4-FFF2-40B4-BE49-F238E27FC236}">
                <a16:creationId xmlns:a16="http://schemas.microsoft.com/office/drawing/2014/main" id="{F2272BF8-BCAE-644C-8290-CC7A9E4F1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1816"/>
            <a:ext cx="6081799" cy="4270414"/>
          </a:xfrm>
          <a:prstGeom prst="rect">
            <a:avLst/>
          </a:prstGeom>
        </p:spPr>
      </p:pic>
      <p:pic>
        <p:nvPicPr>
          <p:cNvPr id="4" name="Picture 3" descr="Screen Shot 2013-09-11 at 22.23.34 PM.png">
            <a:extLst>
              <a:ext uri="{FF2B5EF4-FFF2-40B4-BE49-F238E27FC236}">
                <a16:creationId xmlns:a16="http://schemas.microsoft.com/office/drawing/2014/main" id="{6C34518D-FB2F-0843-8A1C-3134030D4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" r="11731"/>
          <a:stretch/>
        </p:blipFill>
        <p:spPr>
          <a:xfrm>
            <a:off x="6443662" y="691816"/>
            <a:ext cx="5748337" cy="43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0E49E3-9BA6-3444-87BF-996C608A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22335"/>
            <a:ext cx="5316015" cy="69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C392C2F-6888-964C-9D64-CFE51E491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92" y="0"/>
            <a:ext cx="5247308" cy="681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41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CC48-9571-464A-AA80-DE6B885C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26B31-DECD-684D-8C27-B98F50374ABF}"/>
              </a:ext>
            </a:extLst>
          </p:cNvPr>
          <p:cNvSpPr txBox="1"/>
          <p:nvPr/>
        </p:nvSpPr>
        <p:spPr>
          <a:xfrm>
            <a:off x="2147469" y="2095426"/>
            <a:ext cx="7913104" cy="76944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“Group related items together.”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2CCD11-F7C0-DA49-9305-53AACAAA914B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450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9-11 at 22.26.10 PM.png">
            <a:extLst>
              <a:ext uri="{FF2B5EF4-FFF2-40B4-BE49-F238E27FC236}">
                <a16:creationId xmlns:a16="http://schemas.microsoft.com/office/drawing/2014/main" id="{EE29F80E-2998-6043-AE46-CD7655D96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2084"/>
            <a:ext cx="5791200" cy="3336726"/>
          </a:xfrm>
          <a:prstGeom prst="rect">
            <a:avLst/>
          </a:prstGeom>
        </p:spPr>
      </p:pic>
      <p:pic>
        <p:nvPicPr>
          <p:cNvPr id="4" name="Picture 3" descr="Screen Shot 2013-09-11 at 22.26.20 PM.png">
            <a:extLst>
              <a:ext uri="{FF2B5EF4-FFF2-40B4-BE49-F238E27FC236}">
                <a16:creationId xmlns:a16="http://schemas.microsoft.com/office/drawing/2014/main" id="{1B23B192-7625-ED4D-876F-EACA3D048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84997"/>
            <a:ext cx="5791200" cy="332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3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11 at 22.28.54 PM.png">
            <a:extLst>
              <a:ext uri="{FF2B5EF4-FFF2-40B4-BE49-F238E27FC236}">
                <a16:creationId xmlns:a16="http://schemas.microsoft.com/office/drawing/2014/main" id="{7E3E31AC-A527-1A41-9D22-9DFFEBA23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218" y="1780370"/>
            <a:ext cx="2822956" cy="3829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57118A-BDB8-7840-B931-4847A204E04E}"/>
              </a:ext>
            </a:extLst>
          </p:cNvPr>
          <p:cNvSpPr txBox="1"/>
          <p:nvPr/>
        </p:nvSpPr>
        <p:spPr>
          <a:xfrm>
            <a:off x="212275" y="5870016"/>
            <a:ext cx="2847288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Contrast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CCC01-F2D3-FE46-8D7F-A64A3853CFDC}"/>
              </a:ext>
            </a:extLst>
          </p:cNvPr>
          <p:cNvSpPr txBox="1"/>
          <p:nvPr/>
        </p:nvSpPr>
        <p:spPr>
          <a:xfrm>
            <a:off x="3206294" y="5870016"/>
            <a:ext cx="2857223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Repetition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DA2EB-438B-9D41-8C3C-7EEF558CD957}"/>
              </a:ext>
            </a:extLst>
          </p:cNvPr>
          <p:cNvSpPr txBox="1"/>
          <p:nvPr/>
        </p:nvSpPr>
        <p:spPr>
          <a:xfrm>
            <a:off x="6148806" y="5870016"/>
            <a:ext cx="2857223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272CE-75DA-3C40-8649-4B60C73959DD}"/>
              </a:ext>
            </a:extLst>
          </p:cNvPr>
          <p:cNvSpPr txBox="1"/>
          <p:nvPr/>
        </p:nvSpPr>
        <p:spPr>
          <a:xfrm>
            <a:off x="9162218" y="5870015"/>
            <a:ext cx="2857223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Proximity</a:t>
            </a:r>
          </a:p>
        </p:txBody>
      </p:sp>
      <p:pic>
        <p:nvPicPr>
          <p:cNvPr id="7" name="Picture 6" descr="Screen Shot 2013-09-11 at 22.29.01 PM.png">
            <a:extLst>
              <a:ext uri="{FF2B5EF4-FFF2-40B4-BE49-F238E27FC236}">
                <a16:creationId xmlns:a16="http://schemas.microsoft.com/office/drawing/2014/main" id="{3F4B59EB-4F0E-6944-8587-28A76CD1A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06" y="1758105"/>
            <a:ext cx="2866679" cy="3881224"/>
          </a:xfrm>
          <a:prstGeom prst="rect">
            <a:avLst/>
          </a:prstGeom>
        </p:spPr>
      </p:pic>
      <p:pic>
        <p:nvPicPr>
          <p:cNvPr id="8" name="Picture 7" descr="Screen Shot 2013-09-11 at 22.29.08 PM.png">
            <a:extLst>
              <a:ext uri="{FF2B5EF4-FFF2-40B4-BE49-F238E27FC236}">
                <a16:creationId xmlns:a16="http://schemas.microsoft.com/office/drawing/2014/main" id="{FFAE7D9B-0693-9E46-BC12-A8DB21A0C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4" y="1780370"/>
            <a:ext cx="2795780" cy="3828247"/>
          </a:xfrm>
          <a:prstGeom prst="rect">
            <a:avLst/>
          </a:prstGeom>
        </p:spPr>
      </p:pic>
      <p:pic>
        <p:nvPicPr>
          <p:cNvPr id="9" name="Picture 8" descr="Screen Shot 2013-09-11 at 22.29.14 PM.png">
            <a:extLst>
              <a:ext uri="{FF2B5EF4-FFF2-40B4-BE49-F238E27FC236}">
                <a16:creationId xmlns:a16="http://schemas.microsoft.com/office/drawing/2014/main" id="{F879090A-2691-C54C-9BCE-4B143FBB5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4" y="1751340"/>
            <a:ext cx="2847288" cy="385425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AEAE991-3578-184F-844A-8B262F36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9000E4-9DC9-9E4A-B08F-8CA52802ACAB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1F19-0170-B844-A85A-0C755DDE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CRAP AND DATAVIZ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0149BE-954A-CA4B-8CA9-FC05D76FDE41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085476-4AB6-654D-82BB-E2D2394B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9666"/>
            <a:ext cx="5943600" cy="3668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5EB32-3562-4D46-9DC0-AA270CD6D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2079667"/>
            <a:ext cx="5943600" cy="36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97425"/>
            <a:ext cx="10515600" cy="2852737"/>
          </a:xfrm>
        </p:spPr>
        <p:txBody>
          <a:bodyPr/>
          <a:lstStyle/>
          <a:p>
            <a:r>
              <a:rPr lang="en-US" dirty="0"/>
              <a:t>HOW DO I </a:t>
            </a:r>
            <a:br>
              <a:rPr lang="en-US" dirty="0"/>
            </a:br>
            <a:r>
              <a:rPr lang="en-US" dirty="0"/>
              <a:t>DO ALL THIS?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2A1F-DE7F-7645-8A23-953DB605D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15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AB23-3CA2-B64B-AD05-F9945A11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pic>
        <p:nvPicPr>
          <p:cNvPr id="12" name="Picture 14" descr="Image result for d3 logo">
            <a:extLst>
              <a:ext uri="{FF2B5EF4-FFF2-40B4-BE49-F238E27FC236}">
                <a16:creationId xmlns:a16="http://schemas.microsoft.com/office/drawing/2014/main" id="{896E86C3-5F6A-074A-ADCE-192379EBA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202" y="1663201"/>
            <a:ext cx="1128295" cy="112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E11026D4-7461-A641-8E47-CFC6E2DD74E8}"/>
              </a:ext>
            </a:extLst>
          </p:cNvPr>
          <p:cNvSpPr/>
          <p:nvPr/>
        </p:nvSpPr>
        <p:spPr>
          <a:xfrm>
            <a:off x="2901950" y="1485900"/>
            <a:ext cx="6400800" cy="4668252"/>
          </a:xfrm>
          <a:custGeom>
            <a:avLst/>
            <a:gdLst>
              <a:gd name="connsiteX0" fmla="*/ 0 w 6400800"/>
              <a:gd name="connsiteY0" fmla="*/ 0 h 4668252"/>
              <a:gd name="connsiteX1" fmla="*/ 0 w 6400800"/>
              <a:gd name="connsiteY1" fmla="*/ 4668252 h 4668252"/>
              <a:gd name="connsiteX2" fmla="*/ 6400800 w 6400800"/>
              <a:gd name="connsiteY2" fmla="*/ 4668252 h 46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0" h="4668252">
                <a:moveTo>
                  <a:pt x="0" y="0"/>
                </a:moveTo>
                <a:lnTo>
                  <a:pt x="0" y="4668252"/>
                </a:lnTo>
                <a:lnTo>
                  <a:pt x="6400800" y="466825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9A5EF3-8C64-1D42-AE2C-BC7E6C403651}"/>
              </a:ext>
            </a:extLst>
          </p:cNvPr>
          <p:cNvSpPr txBox="1"/>
          <p:nvPr/>
        </p:nvSpPr>
        <p:spPr>
          <a:xfrm>
            <a:off x="3159393" y="6426258"/>
            <a:ext cx="6019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Barrier to entry (amount of coding required)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4D88B8-811C-A242-BEDE-61B0E28CCE53}"/>
              </a:ext>
            </a:extLst>
          </p:cNvPr>
          <p:cNvSpPr txBox="1"/>
          <p:nvPr/>
        </p:nvSpPr>
        <p:spPr>
          <a:xfrm>
            <a:off x="1122082" y="3506386"/>
            <a:ext cx="1418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Flexibility and power</a:t>
            </a:r>
          </a:p>
        </p:txBody>
      </p:sp>
      <p:pic>
        <p:nvPicPr>
          <p:cNvPr id="16" name="Picture 4" descr="Image result for google sheet icon">
            <a:extLst>
              <a:ext uri="{FF2B5EF4-FFF2-40B4-BE49-F238E27FC236}">
                <a16:creationId xmlns:a16="http://schemas.microsoft.com/office/drawing/2014/main" id="{46437D27-DADD-744D-ADBF-C1967C76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4853887"/>
            <a:ext cx="1129631" cy="112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excel icon">
            <a:extLst>
              <a:ext uri="{FF2B5EF4-FFF2-40B4-BE49-F238E27FC236}">
                <a16:creationId xmlns:a16="http://schemas.microsoft.com/office/drawing/2014/main" id="{92B1BC31-3D42-9E45-97C4-3D1B536A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081" y="4679310"/>
            <a:ext cx="903000" cy="8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tableau icon">
            <a:extLst>
              <a:ext uri="{FF2B5EF4-FFF2-40B4-BE49-F238E27FC236}">
                <a16:creationId xmlns:a16="http://schemas.microsoft.com/office/drawing/2014/main" id="{FA17E0CD-54AA-D94B-B5CF-115C41A42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6" b="29062"/>
          <a:stretch/>
        </p:blipFill>
        <p:spPr bwMode="auto">
          <a:xfrm>
            <a:off x="4070350" y="3233564"/>
            <a:ext cx="4064000" cy="117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r icon">
            <a:extLst>
              <a:ext uri="{FF2B5EF4-FFF2-40B4-BE49-F238E27FC236}">
                <a16:creationId xmlns:a16="http://schemas.microsoft.com/office/drawing/2014/main" id="{3A57E6A9-906C-8940-8511-C18B4E21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37" y="2111541"/>
            <a:ext cx="1328547" cy="10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Related image">
            <a:extLst>
              <a:ext uri="{FF2B5EF4-FFF2-40B4-BE49-F238E27FC236}">
                <a16:creationId xmlns:a16="http://schemas.microsoft.com/office/drawing/2014/main" id="{2C2C25D2-6148-2049-8329-6279FD2EC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192" y="4152327"/>
            <a:ext cx="995947" cy="9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1C03C0-E5C5-6140-B6B5-87D01B9EF03F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ggplot hex">
            <a:extLst>
              <a:ext uri="{FF2B5EF4-FFF2-40B4-BE49-F238E27FC236}">
                <a16:creationId xmlns:a16="http://schemas.microsoft.com/office/drawing/2014/main" id="{21706730-2A73-544B-9C9C-F05386AAD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33" y="1648930"/>
            <a:ext cx="1060867" cy="123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8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DA066-6BCB-734B-9A0C-CEA9CD46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WE NEED IS RAW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25004-9E61-CC48-9E7E-673780BF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1488578"/>
            <a:ext cx="1556839" cy="514849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C90055-E84B-9E4F-B209-E284E69A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485900"/>
            <a:ext cx="2819400" cy="241300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1EF91-2654-E346-8403-A424CF4D330B}"/>
              </a:ext>
            </a:extLst>
          </p:cNvPr>
          <p:cNvSpPr txBox="1"/>
          <p:nvPr/>
        </p:nvSpPr>
        <p:spPr>
          <a:xfrm>
            <a:off x="6172200" y="4454711"/>
            <a:ext cx="281940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No correlation!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8F6E7D-AB2A-8647-A8D8-3BA9DE994C6D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0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EEE-AB9E-2E49-AE24-AE9A5D2C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7200" spc="1000" dirty="0"/>
              <a:t>INTRO TO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4D54C-096E-8148-9C48-547F29D6E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Andrew Heiss, PhD</a:t>
            </a:r>
          </a:p>
          <a:p>
            <a:r>
              <a:rPr lang="en-US" dirty="0"/>
              <a:t>Brigham Young University</a:t>
            </a:r>
          </a:p>
          <a:p>
            <a:r>
              <a:rPr lang="en-US" dirty="0"/>
              <a:t>September 19, 2018</a:t>
            </a:r>
          </a:p>
          <a:p>
            <a:r>
              <a:rPr lang="en-US" dirty="0"/>
              <a:t>@</a:t>
            </a:r>
            <a:r>
              <a:rPr lang="en-US" dirty="0" err="1"/>
              <a:t>andrewheiss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55386-9888-0744-8B86-BDAD01868E9E}"/>
              </a:ext>
            </a:extLst>
          </p:cNvPr>
          <p:cNvSpPr/>
          <p:nvPr/>
        </p:nvSpPr>
        <p:spPr>
          <a:xfrm>
            <a:off x="0" y="5349874"/>
            <a:ext cx="12192000" cy="150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0CCEE-3A09-F340-BB42-6F662B25F4F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37BA6-8FA0-8C48-89A9-59E50F6EEBD9}"/>
              </a:ext>
            </a:extLst>
          </p:cNvPr>
          <p:cNvSpPr/>
          <p:nvPr/>
        </p:nvSpPr>
        <p:spPr>
          <a:xfrm>
            <a:off x="3474128" y="6196539"/>
            <a:ext cx="5243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talks.andrewheiss.com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2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uvu-dataviz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391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C6FD-283E-424A-949A-637F118E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JKLOL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EC735-C08A-7E41-940E-180E1A94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485900"/>
            <a:ext cx="11576050" cy="46940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BE2322-76D2-1A47-93B1-87313DCCBB62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47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F3D1E3-31D9-5C41-8F94-BD65FFAF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4"/>
            <a:ext cx="12192000" cy="905925"/>
          </a:xfrm>
        </p:spPr>
        <p:txBody>
          <a:bodyPr>
            <a:normAutofit/>
          </a:bodyPr>
          <a:lstStyle/>
          <a:p>
            <a:r>
              <a:rPr lang="en-US" dirty="0"/>
              <a:t>DATA IS NOT ENOUGH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43CB3-1C0D-8743-B7C9-75B86F7AA7B8}"/>
              </a:ext>
            </a:extLst>
          </p:cNvPr>
          <p:cNvSpPr/>
          <p:nvPr/>
        </p:nvSpPr>
        <p:spPr>
          <a:xfrm>
            <a:off x="1583814" y="1635033"/>
            <a:ext cx="9024372" cy="193899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Theories are only stories until you have data.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AEE8C-B75D-C145-8846-235B3687FAC0}"/>
              </a:ext>
            </a:extLst>
          </p:cNvPr>
          <p:cNvSpPr/>
          <p:nvPr/>
        </p:nvSpPr>
        <p:spPr>
          <a:xfrm>
            <a:off x="1734658" y="4173583"/>
            <a:ext cx="8722685" cy="193899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Data alone cannot tell stories or prove theories.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E3DFBA-50C0-4044-98BA-75654B9EA9CD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9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449C-F1D7-A446-AFF9-87517069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HUMANS LOVE PATTERNS</a:t>
            </a:r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CD55FA-3E67-6749-8A0A-2963AE0975BC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1F85FA-9859-4245-A2D8-98BC5850D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" r="15237"/>
          <a:stretch/>
        </p:blipFill>
        <p:spPr>
          <a:xfrm>
            <a:off x="8153400" y="3695768"/>
            <a:ext cx="4038600" cy="316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410AF-8C12-024B-AD43-7D32FD7C7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5" t="1" r="1" b="41650"/>
          <a:stretch/>
        </p:blipFill>
        <p:spPr>
          <a:xfrm>
            <a:off x="8153400" y="1413504"/>
            <a:ext cx="2094931" cy="2122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8BB73-E8B7-6147-A0C0-AED98976A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/>
          <a:stretch/>
        </p:blipFill>
        <p:spPr>
          <a:xfrm>
            <a:off x="0" y="3695768"/>
            <a:ext cx="4038600" cy="3162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04FC21-080B-0543-907F-5D821AC45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831" y="1396303"/>
            <a:ext cx="5914891" cy="213942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122" name="Picture 2" descr="https://pbs.twimg.com/media/DVIsZINX4AUakFP.jpg:large">
            <a:extLst>
              <a:ext uri="{FF2B5EF4-FFF2-40B4-BE49-F238E27FC236}">
                <a16:creationId xmlns:a16="http://schemas.microsoft.com/office/drawing/2014/main" id="{54C4B1D7-AE5A-5D48-A0AE-7275C35D7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0"/>
          <a:stretch/>
        </p:blipFill>
        <p:spPr bwMode="auto">
          <a:xfrm>
            <a:off x="3937608" y="3695768"/>
            <a:ext cx="4215792" cy="316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5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2DA302-9D5C-B543-9277-E12AECCF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VISUALIZE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4BD95C-63EC-154F-856B-D9636814516A}"/>
              </a:ext>
            </a:extLst>
          </p:cNvPr>
          <p:cNvSpPr txBox="1"/>
          <p:nvPr/>
        </p:nvSpPr>
        <p:spPr>
          <a:xfrm>
            <a:off x="1298293" y="2093266"/>
            <a:ext cx="9595413" cy="76944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Graphs let us see patterns in our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0F3D2-343F-904D-BD40-CB123915FC06}"/>
              </a:ext>
            </a:extLst>
          </p:cNvPr>
          <p:cNvSpPr txBox="1"/>
          <p:nvPr/>
        </p:nvSpPr>
        <p:spPr>
          <a:xfrm>
            <a:off x="1734448" y="3244905"/>
            <a:ext cx="8723103" cy="212365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Sometimes graphs alone are sufficient for telling a story and drawing inference from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32CAA2-22DA-F649-B844-9DF873310133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lasma">
      <a:dk1>
        <a:srgbClr val="4D4D4D"/>
      </a:dk1>
      <a:lt1>
        <a:srgbClr val="FFFFFF"/>
      </a:lt1>
      <a:dk2>
        <a:srgbClr val="44546A"/>
      </a:dk2>
      <a:lt2>
        <a:srgbClr val="E7E6E6"/>
      </a:lt2>
      <a:accent1>
        <a:srgbClr val="0D1687"/>
      </a:accent1>
      <a:accent2>
        <a:srgbClr val="DA5B69"/>
      </a:accent2>
      <a:accent3>
        <a:srgbClr val="F9983E"/>
      </a:accent3>
      <a:accent4>
        <a:srgbClr val="6621A7"/>
      </a:accent4>
      <a:accent5>
        <a:srgbClr val="AB2494"/>
      </a:accent5>
      <a:accent6>
        <a:srgbClr val="F7E22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486</Words>
  <Application>Microsoft Macintosh PowerPoint</Application>
  <PresentationFormat>Widescreen</PresentationFormat>
  <Paragraphs>107</Paragraphs>
  <Slides>50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Arial</vt:lpstr>
      <vt:lpstr>Avenir Next Demi Bold</vt:lpstr>
      <vt:lpstr>Calibri</vt:lpstr>
      <vt:lpstr>Consolas</vt:lpstr>
      <vt:lpstr>Curlz MT</vt:lpstr>
      <vt:lpstr>Garamond</vt:lpstr>
      <vt:lpstr>Roboto</vt:lpstr>
      <vt:lpstr>Roboto Black</vt:lpstr>
      <vt:lpstr>Roboto Condensed</vt:lpstr>
      <vt:lpstr>Roboto Light</vt:lpstr>
      <vt:lpstr>Rockwell</vt:lpstr>
      <vt:lpstr>Sana</vt:lpstr>
      <vt:lpstr>Source Sans Pro</vt:lpstr>
      <vt:lpstr>Source Sans Pro Light</vt:lpstr>
      <vt:lpstr>Zapfino</vt:lpstr>
      <vt:lpstr>Office Theme</vt:lpstr>
      <vt:lpstr>INTRO TO DATA VISUALIZATION</vt:lpstr>
      <vt:lpstr>PLAN FOR TODAY</vt:lpstr>
      <vt:lpstr>WHY  VISUALIZE DATA?</vt:lpstr>
      <vt:lpstr>PROVING TRUTH</vt:lpstr>
      <vt:lpstr>ALL WE NEED IS RAW DATA</vt:lpstr>
      <vt:lpstr>JKLOL</vt:lpstr>
      <vt:lpstr>DATA IS NOT ENOUGH</vt:lpstr>
      <vt:lpstr>HUMANS LOVE PATTERNS</vt:lpstr>
      <vt:lpstr>WHY VISUALIZE DATA?</vt:lpstr>
      <vt:lpstr>PLOTS &gt; RAW TABLES</vt:lpstr>
      <vt:lpstr>PLOTS &gt; RAW TABLES</vt:lpstr>
      <vt:lpstr>PLOTS &gt; RAW TABLES</vt:lpstr>
      <vt:lpstr>🚨 THIS IS DIFFICULT 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A GOOD VISUALIZATION?</vt:lpstr>
      <vt:lpstr>PowerPoint Presentation</vt:lpstr>
      <vt:lpstr>THE WAR OF 1812</vt:lpstr>
      <vt:lpstr>THE WAR OF 1812</vt:lpstr>
      <vt:lpstr>THE WAR OF 1812</vt:lpstr>
      <vt:lpstr>PowerPoint Presentation</vt:lpstr>
      <vt:lpstr>CHARACTERISTICS OF GRAPHICAL EXCELLENCE</vt:lpstr>
      <vt:lpstr>MOST IDEAS, SHORTEST TIME, LEAST INK, SMALLEST SPACE </vt:lpstr>
      <vt:lpstr>TYPES OF VISUALIZATIONS</vt:lpstr>
      <vt:lpstr>TWO GENERAL TYPES</vt:lpstr>
      <vt:lpstr>EXPLORATORY DATA ANALYSIS</vt:lpstr>
      <vt:lpstr>EXPLANATORY DATA ANALYSIS</vt:lpstr>
      <vt:lpstr>WHICH CHART TYPE DO I USE?</vt:lpstr>
      <vt:lpstr>AESTHETICS  AND DESIGN</vt:lpstr>
      <vt:lpstr>FOUR CORE DESIGN PRINCIPLES</vt:lpstr>
      <vt:lpstr>CONTRAST</vt:lpstr>
      <vt:lpstr>TYPOGRAPHIC CONTRAST</vt:lpstr>
      <vt:lpstr>COLOR CONTRAST</vt:lpstr>
      <vt:lpstr>REPETITION</vt:lpstr>
      <vt:lpstr>PowerPoint Presentation</vt:lpstr>
      <vt:lpstr>ALIGNMENT</vt:lpstr>
      <vt:lpstr>PowerPoint Presentation</vt:lpstr>
      <vt:lpstr>PowerPoint Presentation</vt:lpstr>
      <vt:lpstr>PROXIMITY</vt:lpstr>
      <vt:lpstr>PowerPoint Presentation</vt:lpstr>
      <vt:lpstr>CRAP</vt:lpstr>
      <vt:lpstr>CRAP AND DATAVIZ</vt:lpstr>
      <vt:lpstr>HOW DO I  DO ALL THIS?</vt:lpstr>
      <vt:lpstr>SOFTWARE</vt:lpstr>
      <vt:lpstr>INTRO TO 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Andrew Heiss</dc:creator>
  <cp:lastModifiedBy>Andrew Heiss</cp:lastModifiedBy>
  <cp:revision>103</cp:revision>
  <cp:lastPrinted>2018-09-19T16:19:28Z</cp:lastPrinted>
  <dcterms:created xsi:type="dcterms:W3CDTF">2018-09-04T16:36:47Z</dcterms:created>
  <dcterms:modified xsi:type="dcterms:W3CDTF">2018-09-19T17:50:34Z</dcterms:modified>
</cp:coreProperties>
</file>